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Sample made for the 36-question, six-level Christmas movie trivia brief. Not the finished quiz. All text and decorations are editable. Advance manually with the keyboard.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Sample question 01. Source checked 13 October 2026: https://www.disneyplus.com/movies/home-alone/3v4vqKPG2jSr and https://family.20thcenturystudios.com/movies/home-alone. Answer: Kevin McCallister. Advance once after collecting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slide for question01. Award one point. The first name is Kevin; the character full name is Kevin McCallister. Source: Disney+ synopsis. No movie dialogue reproduced. Final paid delivery includes 36 unique questions and a separate host answer key.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1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0116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4630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2412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6926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4708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9222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67004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61518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9300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43814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596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26110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3892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08406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6188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90702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78484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2998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0780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5294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43076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37590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25372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9886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07668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02182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89964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84478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172260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66774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585216"/>
            <a:ext cx="9144000" cy="2560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1200" b="1">
                <a:solidFill>
                  <a:srgbClr val="175E50"/>
                </a:solidFill>
                <a:latin typeface="Liberation Sans"/>
              </a:defRPr>
            </a:pPr>
            <a:r>
              <a:t>CHRISTMAS MOVIE NIGHT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92240"/>
            <a:ext cx="91440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900" b="0">
                <a:solidFill>
                  <a:srgbClr val="175E50"/>
                </a:solidFill>
                <a:latin typeface="Liberation Sans"/>
              </a:defRPr>
            </a:pPr>
            <a:r>
              <a:t>ARGOS · SAMPLE / EDITABLE POWERPOINT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4360" y="1325880"/>
            <a:ext cx="8046720" cy="21031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6600" b="1">
                <a:solidFill>
                  <a:srgbClr val="AC2027"/>
                </a:solidFill>
                <a:latin typeface="Liberation Serif"/>
              </a:defRPr>
            </a:pPr>
            <a:r>
              <a:t>Christmas</a:t>
            </a:r>
          </a:p>
          <a:p>
            <a:pPr algn="l">
              <a:spcAft>
                <a:spcPts val="800"/>
              </a:spcAft>
              <a:defRPr sz="6600" b="1">
                <a:solidFill>
                  <a:srgbClr val="AC2027"/>
                </a:solidFill>
                <a:latin typeface="Liberation Serif"/>
              </a:defRPr>
            </a:pPr>
            <a:r>
              <a:t>Movie Trivia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3822191"/>
            <a:ext cx="896112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2200" b="1">
                <a:solidFill>
                  <a:srgbClr val="175E50"/>
                </a:solidFill>
                <a:latin typeface="Liberation Sans"/>
              </a:defRPr>
            </a:pPr>
            <a:r>
              <a:t>36 QUESTIONS · 6 LEVELS · ONE FAMILY NIGHT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4498848"/>
            <a:ext cx="8595360" cy="10058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2300" b="0">
                <a:solidFill>
                  <a:srgbClr val="25231E"/>
                </a:solidFill>
                <a:latin typeface="Liberation Sans"/>
              </a:defRPr>
            </a:pPr>
            <a:r>
              <a:t>From easy warm-ups to extra-hard movie memories.</a:t>
            </a:r>
          </a:p>
          <a:p>
            <a:pPr algn="l">
              <a:spcAft>
                <a:spcPts val="800"/>
              </a:spcAft>
              <a:defRPr sz="2300" b="0">
                <a:solidFill>
                  <a:srgbClr val="25231E"/>
                </a:solidFill>
                <a:latin typeface="Liberation Sans"/>
              </a:defRPr>
            </a:pPr>
            <a:r>
              <a:t>One question, then one answer — no accidental spoilers.</a:t>
            </a:r>
          </a:p>
        </p:txBody>
      </p:sp>
      <p:sp>
        <p:nvSpPr>
          <p:cNvPr id="37" name="Isosceles Triangle 36"/>
          <p:cNvSpPr/>
          <p:nvPr/>
        </p:nvSpPr>
        <p:spPr>
          <a:xfrm>
            <a:off x="9555480" y="1874519"/>
            <a:ext cx="1737360" cy="1554480"/>
          </a:xfrm>
          <a:prstGeom prst="triangl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Isosceles Triangle 37"/>
          <p:cNvSpPr/>
          <p:nvPr/>
        </p:nvSpPr>
        <p:spPr>
          <a:xfrm>
            <a:off x="9765792" y="2350008"/>
            <a:ext cx="1444751" cy="1554480"/>
          </a:xfrm>
          <a:prstGeom prst="triangl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Isosceles Triangle 38"/>
          <p:cNvSpPr/>
          <p:nvPr/>
        </p:nvSpPr>
        <p:spPr>
          <a:xfrm>
            <a:off x="9976104" y="2825496"/>
            <a:ext cx="1152143" cy="1554480"/>
          </a:xfrm>
          <a:prstGeom prst="triangl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259568" y="4663440"/>
            <a:ext cx="274320" cy="502920"/>
          </a:xfrm>
          <a:prstGeom prst="rect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5-Point Star 40"/>
          <p:cNvSpPr/>
          <p:nvPr/>
        </p:nvSpPr>
        <p:spPr>
          <a:xfrm>
            <a:off x="10222992" y="1673352"/>
            <a:ext cx="320040" cy="320040"/>
          </a:xfrm>
          <a:prstGeom prst="star5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1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0116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4630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2412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6926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4708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9222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67004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61518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9300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43814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596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26110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3892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08406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6188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90702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78484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2998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0780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5294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43076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37590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25372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9886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07668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02182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89964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84478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172260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66774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585216"/>
            <a:ext cx="9144000" cy="2560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1200" b="1">
                <a:solidFill>
                  <a:srgbClr val="175E50"/>
                </a:solidFill>
                <a:latin typeface="Liberation Sans"/>
              </a:defRPr>
            </a:pPr>
            <a:r>
              <a:t>CHRISTMAS MOVIE NIGHT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92240"/>
            <a:ext cx="91440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900" b="0">
                <a:solidFill>
                  <a:srgbClr val="175E50"/>
                </a:solidFill>
                <a:latin typeface="Liberation Sans"/>
              </a:defRPr>
            </a:pPr>
            <a:r>
              <a:t>ARGOS · SAMPLE / EDITABLE POWERPOINT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1188720"/>
            <a:ext cx="7315200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1900" b="1">
                <a:solidFill>
                  <a:srgbClr val="175E50"/>
                </a:solidFill>
                <a:latin typeface="Liberation Sans"/>
              </a:defRPr>
            </a:pPr>
            <a:r>
              <a:t>LEVEL 01 / EASY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1901952"/>
            <a:ext cx="914400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4800" b="1">
                <a:solidFill>
                  <a:srgbClr val="AC2027"/>
                </a:solidFill>
                <a:latin typeface="Liberation Serif"/>
              </a:defRPr>
            </a:pPr>
            <a:r>
              <a:t>Home Alone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2852928"/>
            <a:ext cx="10881360" cy="11887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3400" b="0">
                <a:solidFill>
                  <a:srgbClr val="25231E"/>
                </a:solidFill>
                <a:latin typeface="Liberation Sans"/>
              </a:defRPr>
            </a:pPr>
            <a:r>
              <a:t>What is the first name of the boy</a:t>
            </a:r>
          </a:p>
          <a:p>
            <a:pPr algn="l">
              <a:spcAft>
                <a:spcPts val="800"/>
              </a:spcAft>
              <a:defRPr sz="3400" b="0">
                <a:solidFill>
                  <a:srgbClr val="25231E"/>
                </a:solidFill>
                <a:latin typeface="Liberation Sans"/>
              </a:defRPr>
            </a:pPr>
            <a:r>
              <a:t>left at home for Christmas?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" y="4370832"/>
            <a:ext cx="5303520" cy="594360"/>
          </a:xfrm>
          <a:prstGeom prst="roundRect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1247" y="4480560"/>
            <a:ext cx="484632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2100" b="1">
                <a:solidFill>
                  <a:srgbClr val="F8F1E5"/>
                </a:solidFill>
                <a:latin typeface="Liberation Sans"/>
              </a:defRPr>
            </a:pPr>
            <a:r>
              <a:t>A    Kevin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17920" y="4370832"/>
            <a:ext cx="5303520" cy="594360"/>
          </a:xfrm>
          <a:prstGeom prst="roundRect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19088" y="4480560"/>
            <a:ext cx="484632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2100" b="1">
                <a:solidFill>
                  <a:srgbClr val="F8F1E5"/>
                </a:solidFill>
                <a:latin typeface="Liberation Sans"/>
              </a:defRPr>
            </a:pPr>
            <a:r>
              <a:t>B    Buddy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40080" y="5102352"/>
            <a:ext cx="5303520" cy="594360"/>
          </a:xfrm>
          <a:prstGeom prst="roundRect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41247" y="5212080"/>
            <a:ext cx="484632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2100" b="1">
                <a:solidFill>
                  <a:srgbClr val="F8F1E5"/>
                </a:solidFill>
                <a:latin typeface="Liberation Sans"/>
              </a:defRPr>
            </a:pPr>
            <a:r>
              <a:t>C    Scott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17920" y="5102352"/>
            <a:ext cx="5303520" cy="594360"/>
          </a:xfrm>
          <a:prstGeom prst="roundRect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5212080"/>
            <a:ext cx="484632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2100" b="1">
                <a:solidFill>
                  <a:srgbClr val="F8F1E5"/>
                </a:solidFill>
                <a:latin typeface="Liberation Sans"/>
              </a:defRPr>
            </a:pPr>
            <a:r>
              <a:t>D    Ralphie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1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0116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4630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2412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6926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4708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9222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67004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61518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9300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43814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596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26110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3892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08406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6188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90702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78484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2998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0780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5294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43076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37590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25372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9886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07668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021824" y="164592"/>
            <a:ext cx="146304" cy="246888"/>
          </a:xfrm>
          <a:prstGeom prst="ellipse">
            <a:avLst/>
          </a:prstGeom>
          <a:solidFill>
            <a:srgbClr val="AC2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89964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844784" y="164592"/>
            <a:ext cx="146304" cy="246888"/>
          </a:xfrm>
          <a:prstGeom prst="ellipse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1722608" y="0"/>
            <a:ext cx="32004" cy="182880"/>
          </a:xfrm>
          <a:prstGeom prst="rect">
            <a:avLst/>
          </a:prstGeom>
          <a:solidFill>
            <a:srgbClr val="2523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667744" y="164592"/>
            <a:ext cx="146304" cy="246888"/>
          </a:xfrm>
          <a:prstGeom prst="ellipse">
            <a:avLst/>
          </a:prstGeom>
          <a:solidFill>
            <a:srgbClr val="D5A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585216"/>
            <a:ext cx="9144000" cy="2560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1200" b="1">
                <a:solidFill>
                  <a:srgbClr val="175E50"/>
                </a:solidFill>
                <a:latin typeface="Liberation Sans"/>
              </a:defRPr>
            </a:pPr>
            <a:r>
              <a:t>CHRISTMAS MOVIE NIGHT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92240"/>
            <a:ext cx="91440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900" b="0">
                <a:solidFill>
                  <a:srgbClr val="175E50"/>
                </a:solidFill>
                <a:latin typeface="Liberation Sans"/>
              </a:defRPr>
            </a:pPr>
            <a:r>
              <a:t>ARGOS · SAMPLE / EDITABLE POWERPOINT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1298448"/>
            <a:ext cx="914400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1900" b="1">
                <a:solidFill>
                  <a:srgbClr val="175E50"/>
                </a:solidFill>
                <a:latin typeface="Liberation Sans"/>
              </a:defRPr>
            </a:pPr>
            <a:r>
              <a:t>ANSWER 01 / ONE POINT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2286000"/>
            <a:ext cx="10789920" cy="10972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5900" b="1">
                <a:solidFill>
                  <a:srgbClr val="AC2027"/>
                </a:solidFill>
                <a:latin typeface="Liberation Serif"/>
              </a:defRPr>
            </a:pPr>
            <a:r>
              <a:t>Kevin McCallister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3657600"/>
            <a:ext cx="10515600" cy="10972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2900" b="0">
                <a:solidFill>
                  <a:srgbClr val="25231E"/>
                </a:solidFill>
                <a:latin typeface="Liberation Sans"/>
              </a:defRPr>
            </a:pPr>
            <a:r>
              <a:t>His family's Christmas trip leaves him</a:t>
            </a:r>
          </a:p>
          <a:p>
            <a:pPr algn="l">
              <a:spcAft>
                <a:spcPts val="800"/>
              </a:spcAft>
              <a:defRPr sz="2900" b="0">
                <a:solidFill>
                  <a:srgbClr val="25231E"/>
                </a:solidFill>
                <a:latin typeface="Liberation Sans"/>
              </a:defRPr>
            </a:pPr>
            <a:r>
              <a:t>at home — with two burglars to outsmart.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" y="5193792"/>
            <a:ext cx="5029200" cy="594360"/>
          </a:xfrm>
          <a:prstGeom prst="roundRect">
            <a:avLst/>
          </a:prstGeom>
          <a:solidFill>
            <a:srgbClr val="175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1248" y="5321808"/>
            <a:ext cx="45720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800"/>
              </a:spcAft>
              <a:defRPr sz="2000" b="1">
                <a:solidFill>
                  <a:srgbClr val="F8F1E5"/>
                </a:solidFill>
                <a:latin typeface="Liberation Sans"/>
              </a:defRPr>
            </a:pPr>
            <a:r>
              <a:t>NEXT UP: EASY–MEDIUM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